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4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9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Instrument Sans Semi Bold" pitchFamily="34" charset="0"/>
      <p:regular r:id="rId17"/>
    </p:embeddedFont>
    <p:embeddedFont>
      <p:font typeface="Instrument Sans Semi Bold" pitchFamily="34" charset="-122"/>
      <p:regular r:id="rId18"/>
    </p:embeddedFont>
    <p:embeddedFont>
      <p:font typeface="Instrument Sans Semi Bold" pitchFamily="34" charset="-120"/>
      <p:regular r:id="rId19"/>
    </p:embeddedFont>
    <p:embeddedFont>
      <p:font typeface="Instrument Sans Medium" pitchFamily="34" charset="0"/>
      <p:regular r:id="rId20"/>
    </p:embeddedFont>
    <p:embeddedFont>
      <p:font typeface="Instrument Sans Medium" pitchFamily="34" charset="-122"/>
      <p:regular r:id="rId21"/>
    </p:embeddedFont>
    <p:embeddedFont>
      <p:font typeface="Instrument Sans Medium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23.svg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Топографія і картографія: наука про простір і місцевість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160216" cy="5495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Висновок: топографія і картографія — ключ до розуміння світу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1455301"/>
            <a:ext cx="6485096" cy="5626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Від стародавніх методів до сучасних технологій — ці науки допомагають нам бачити, аналізувати та розуміти наш світ у всіх його деталях.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5553" y="2176224"/>
            <a:ext cx="6485096" cy="281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Їхня роль у розвитку науки, економіки, оборони та екології є незамінною.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5553" y="2615803"/>
            <a:ext cx="6485096" cy="8440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Майбутнє</a:t>
            </a: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за цифровими картами, супутниковими даними та інтерактивними геоінформаційними системами, що відкривають нові можливості для дослідження та управління.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371" y="1494949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7036237" cy="528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Що таке топографія і картографія?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217" y="1400056"/>
            <a:ext cx="6516648" cy="811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Топографія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це наука, що детально описує місцевість, вивчає її геометричні характеристики та відповідає за створення точних топографічних карт і планів. Вона охоплює всі аспекти фізичного ландшафту.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2217" y="2364224"/>
            <a:ext cx="6516648" cy="811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Картографія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це наука і техніка, що займається розробкою, створенням та використанням карт, які візуалізують просторове розміщення природних і суспільних явищ на Землі.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155" y="1438037"/>
            <a:ext cx="6516648" cy="65166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82878" y="8144947"/>
            <a:ext cx="6262926" cy="5412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Походження слова "топографія": грецьке "</a:t>
            </a:r>
            <a:r>
              <a:rPr lang="en-US" sz="130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топос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 (місце) + "</a:t>
            </a:r>
            <a:r>
              <a:rPr lang="en-US" sz="130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графо</a:t>
            </a: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 (писати) = опис місцевості.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529155" y="8144947"/>
            <a:ext cx="22860" cy="541258"/>
          </a:xfrm>
          <a:prstGeom prst="rect">
            <a:avLst/>
          </a:prstGeom>
          <a:solidFill>
            <a:srgbClr val="84C1FA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637" y="563999"/>
            <a:ext cx="5119568" cy="6399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Завдання топографії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637" y="1511022"/>
            <a:ext cx="7710726" cy="655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Топографія відіграє ключову роль у багатьох сферах, забезпечуючи точні дані для планування та розвитку.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6637" y="2396609"/>
            <a:ext cx="3752969" cy="2855952"/>
          </a:xfrm>
          <a:prstGeom prst="roundRect">
            <a:avLst>
              <a:gd name="adj" fmla="val 384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3777" y="2396609"/>
            <a:ext cx="91440" cy="2855952"/>
          </a:xfrm>
          <a:prstGeom prst="roundRect">
            <a:avLst>
              <a:gd name="adj" fmla="val 201560"/>
            </a:avLst>
          </a:prstGeom>
          <a:solidFill>
            <a:srgbClr val="84C1FA"/>
          </a:solidFill>
        </p:spPr>
      </p:sp>
      <p:sp>
        <p:nvSpPr>
          <p:cNvPr id="7" name="Text 4"/>
          <p:cNvSpPr/>
          <p:nvPr/>
        </p:nvSpPr>
        <p:spPr>
          <a:xfrm>
            <a:off x="1012746" y="2624137"/>
            <a:ext cx="2595563" cy="319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Точне позиціювання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12746" y="3066812"/>
            <a:ext cx="3229332" cy="1638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Визначення точного положення точок на земній поверхні для створення детальних карт і цифрових моделей місцевості.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275" y="2396609"/>
            <a:ext cx="3753088" cy="2855952"/>
          </a:xfrm>
          <a:prstGeom prst="roundRect">
            <a:avLst>
              <a:gd name="adj" fmla="val 384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1415" y="2396609"/>
            <a:ext cx="91440" cy="2855952"/>
          </a:xfrm>
          <a:prstGeom prst="roundRect">
            <a:avLst>
              <a:gd name="adj" fmla="val 201560"/>
            </a:avLst>
          </a:prstGeom>
          <a:solidFill>
            <a:srgbClr val="84C1FA"/>
          </a:solidFill>
        </p:spPr>
      </p:sp>
      <p:sp>
        <p:nvSpPr>
          <p:cNvPr id="11" name="Text 8"/>
          <p:cNvSpPr/>
          <p:nvPr/>
        </p:nvSpPr>
        <p:spPr>
          <a:xfrm>
            <a:off x="4970383" y="2624137"/>
            <a:ext cx="3229451" cy="6398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Вимірювання для проектів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970383" y="3386733"/>
            <a:ext cx="3229451" cy="1638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Проведення комплексних вимірювань для потреб будівництва, проектування інфраструктури та екологічного моніторингу.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637" y="5457230"/>
            <a:ext cx="3752969" cy="2208371"/>
          </a:xfrm>
          <a:prstGeom prst="roundRect">
            <a:avLst>
              <a:gd name="adj" fmla="val 4969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93777" y="5457230"/>
            <a:ext cx="91440" cy="2208371"/>
          </a:xfrm>
          <a:prstGeom prst="roundRect">
            <a:avLst>
              <a:gd name="adj" fmla="val 201560"/>
            </a:avLst>
          </a:prstGeom>
          <a:solidFill>
            <a:srgbClr val="84C1FA"/>
          </a:solidFill>
        </p:spPr>
      </p:sp>
      <p:sp>
        <p:nvSpPr>
          <p:cNvPr id="15" name="Text 12"/>
          <p:cNvSpPr/>
          <p:nvPr/>
        </p:nvSpPr>
        <p:spPr>
          <a:xfrm>
            <a:off x="1012746" y="5684758"/>
            <a:ext cx="2559725" cy="319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Підтримка ГІС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12746" y="6127433"/>
            <a:ext cx="3229332" cy="1310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Інтеграція даних у геоінформаційні системи (ГІС) для всебічного аналізу територій та прийняття рішень.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9612"/>
            <a:ext cx="1223283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Структура картографії: від теорії до практики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0855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Картографія — це багатогранна дисципліна, що поєднує теоретичні знання з практичними навичками.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26606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581650"/>
            <a:ext cx="4196358" cy="30480"/>
          </a:xfrm>
          <a:prstGeom prst="rect">
            <a:avLst/>
          </a:prstGeom>
          <a:solidFill>
            <a:srgbClr val="84C1FA"/>
          </a:solidFill>
        </p:spPr>
      </p:sp>
      <p:sp>
        <p:nvSpPr>
          <p:cNvPr id="7" name="Text 4"/>
          <p:cNvSpPr/>
          <p:nvPr/>
        </p:nvSpPr>
        <p:spPr>
          <a:xfrm>
            <a:off x="793790" y="5755958"/>
            <a:ext cx="382238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Загальна теорія картографії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246376"/>
            <a:ext cx="4196358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Вивчення методів, предмета, процесів створення та використання картографічних продуктів.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16962" y="5226606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581650"/>
            <a:ext cx="4196358" cy="30480"/>
          </a:xfrm>
          <a:prstGeom prst="rect">
            <a:avLst/>
          </a:prstGeom>
          <a:solidFill>
            <a:srgbClr val="84C1FA"/>
          </a:solidFill>
        </p:spPr>
      </p:sp>
      <p:sp>
        <p:nvSpPr>
          <p:cNvPr id="11" name="Text 8"/>
          <p:cNvSpPr/>
          <p:nvPr/>
        </p:nvSpPr>
        <p:spPr>
          <a:xfrm>
            <a:off x="5216962" y="5755958"/>
            <a:ext cx="346031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Картографічна семіотика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216962" y="6246376"/>
            <a:ext cx="4196358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Мова карт: аналіз знаків, кольорів, символів, їх значення та сприйняття користувачами.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640133" y="5226606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5581650"/>
            <a:ext cx="4196358" cy="30480"/>
          </a:xfrm>
          <a:prstGeom prst="rect">
            <a:avLst/>
          </a:prstGeom>
          <a:solidFill>
            <a:srgbClr val="84C1FA"/>
          </a:solidFill>
        </p:spPr>
      </p:sp>
      <p:sp>
        <p:nvSpPr>
          <p:cNvPr id="15" name="Text 12"/>
          <p:cNvSpPr/>
          <p:nvPr/>
        </p:nvSpPr>
        <p:spPr>
          <a:xfrm>
            <a:off x="9640133" y="57559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Історія картографії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640133" y="6246376"/>
            <a:ext cx="4196358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Дослідження розвитку ідей, методів та картографічних виробів від давнини до сучасності.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303901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Топографія і картографія в контексті інших наук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Ці науки тісно взаємодіють з іншими дисциплінами, збагачуючи їх даними та методами.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421540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Геодезія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05826"/>
            <a:ext cx="3785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Надає фундаментальні дані про форму Землі та точні координати об'єктів.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411" y="4560451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989064"/>
            <a:ext cx="297513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Аеро- та космознімки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479483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Забезпечують високодетальну інформацію про земну поверхню та зміни на ній.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0307" y="3609380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4416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Географія, геологія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5932051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Суміжні дисципліни, які доповнюють картографію, надаючи контекст і тематичні дані.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4533" y="6335554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710" y="424101"/>
            <a:ext cx="8510111" cy="4818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Топографічні карти: особливості та масштаби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9710" y="1275993"/>
            <a:ext cx="6587371" cy="493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Топографічні карти є незамінним інструментом для детального вивчення місцевості. Їх масштаб визначає рівень деталізації та точність зображення.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39710" y="1908096"/>
            <a:ext cx="6587371" cy="493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SzPct val="100000"/>
              <a:buNone/>
            </a:pPr>
            <a:r>
              <a:rPr lang="en-US" sz="1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Великомасштабні карти:</a:t>
            </a: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від 1:200 000 до 1:10 000. Вони забезпечують максимальну точність і деталізацію, відображаючи найдрібніші об'єкти ландшафту.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9710" y="2455426"/>
            <a:ext cx="6587371" cy="7400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SzPct val="100000"/>
              <a:buNone/>
            </a:pPr>
            <a:r>
              <a:rPr lang="en-US" sz="1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Проекція Гаусса–Крюгера:</a:t>
            </a: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В Україні топографічні карти традиційно створюють саме в цій рівнокутній поперечній циліндричній проекції, що мінімізує спотворення на великих територіях.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0939" y="1310759"/>
            <a:ext cx="6587371" cy="6587371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510939" y="8071604"/>
            <a:ext cx="6587371" cy="901779"/>
          </a:xfrm>
          <a:prstGeom prst="roundRect">
            <a:avLst>
              <a:gd name="adj" fmla="val 15392"/>
            </a:avLst>
          </a:prstGeom>
          <a:solidFill>
            <a:srgbClr val="B5DAFC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125" y="8304490"/>
            <a:ext cx="192762" cy="1541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12073" y="8264247"/>
            <a:ext cx="5932051" cy="4933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Масштаб — це не просто співвідношення, а ключ до розуміння інформації, що міститься на карті.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251" y="529828"/>
            <a:ext cx="7795498" cy="1204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Розграфлення і координатні системи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4251" y="2022991"/>
            <a:ext cx="7795498" cy="616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 зручності та точності земна поверхня поділена на чіткі зони та використовує стандартизовані координатні системи.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4251" y="3144917"/>
            <a:ext cx="3801428" cy="2346127"/>
          </a:xfrm>
          <a:prstGeom prst="roundRect">
            <a:avLst>
              <a:gd name="adj" fmla="val 4677"/>
            </a:avLst>
          </a:prstGeom>
          <a:solidFill>
            <a:srgbClr val="FFFFFF"/>
          </a:solidFill>
        </p:spPr>
      </p:sp>
      <p:sp>
        <p:nvSpPr>
          <p:cNvPr id="6" name="Shape 3"/>
          <p:cNvSpPr/>
          <p:nvPr/>
        </p:nvSpPr>
        <p:spPr>
          <a:xfrm>
            <a:off x="674251" y="3122057"/>
            <a:ext cx="3801428" cy="91440"/>
          </a:xfrm>
          <a:prstGeom prst="roundRect">
            <a:avLst>
              <a:gd name="adj" fmla="val 189639"/>
            </a:avLst>
          </a:prstGeom>
          <a:solidFill>
            <a:srgbClr val="84C1FA"/>
          </a:solidFill>
        </p:spPr>
      </p:sp>
      <p:sp>
        <p:nvSpPr>
          <p:cNvPr id="7" name="Shape 4"/>
          <p:cNvSpPr/>
          <p:nvPr/>
        </p:nvSpPr>
        <p:spPr>
          <a:xfrm>
            <a:off x="2286000" y="2855952"/>
            <a:ext cx="577929" cy="577929"/>
          </a:xfrm>
          <a:prstGeom prst="roundRect">
            <a:avLst>
              <a:gd name="adj" fmla="val 158220"/>
            </a:avLst>
          </a:prstGeom>
          <a:solidFill>
            <a:srgbClr val="84C1FA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9355" y="3029307"/>
            <a:ext cx="231100" cy="2311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9754" y="3626525"/>
            <a:ext cx="2408396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Геодезичні зони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89754" y="4043005"/>
            <a:ext cx="3370421" cy="12325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Земля поділена на геодезичні зони по 6° довготи, кожна з яких має свій осьовий меридіан для мінімізації спотворень.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4668322" y="3144917"/>
            <a:ext cx="3801428" cy="2346127"/>
          </a:xfrm>
          <a:prstGeom prst="roundRect">
            <a:avLst>
              <a:gd name="adj" fmla="val 4677"/>
            </a:avLst>
          </a:prstGeom>
          <a:solidFill>
            <a:srgbClr val="FFFFFF"/>
          </a:solidFill>
        </p:spPr>
      </p:sp>
      <p:sp>
        <p:nvSpPr>
          <p:cNvPr id="12" name="Shape 8"/>
          <p:cNvSpPr/>
          <p:nvPr/>
        </p:nvSpPr>
        <p:spPr>
          <a:xfrm>
            <a:off x="4668322" y="3122057"/>
            <a:ext cx="3801428" cy="91440"/>
          </a:xfrm>
          <a:prstGeom prst="roundRect">
            <a:avLst>
              <a:gd name="adj" fmla="val 189639"/>
            </a:avLst>
          </a:prstGeom>
          <a:solidFill>
            <a:srgbClr val="84C1FA"/>
          </a:solidFill>
        </p:spPr>
      </p:sp>
      <p:sp>
        <p:nvSpPr>
          <p:cNvPr id="13" name="Shape 9"/>
          <p:cNvSpPr/>
          <p:nvPr/>
        </p:nvSpPr>
        <p:spPr>
          <a:xfrm>
            <a:off x="6280071" y="2855952"/>
            <a:ext cx="577929" cy="577929"/>
          </a:xfrm>
          <a:prstGeom prst="roundRect">
            <a:avLst>
              <a:gd name="adj" fmla="val 158220"/>
            </a:avLst>
          </a:prstGeom>
          <a:solidFill>
            <a:srgbClr val="84C1FA"/>
          </a:solidFill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3426" y="3029307"/>
            <a:ext cx="231100" cy="2311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83825" y="3626525"/>
            <a:ext cx="2408396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Система WGS-84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4883825" y="4043005"/>
            <a:ext cx="3370421" cy="12325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Універсальна світова система координат (WGS-84) є стандартом для більшості сучасних навігаційних систем.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74251" y="5972651"/>
            <a:ext cx="7795498" cy="1729859"/>
          </a:xfrm>
          <a:prstGeom prst="roundRect">
            <a:avLst>
              <a:gd name="adj" fmla="val 6343"/>
            </a:avLst>
          </a:prstGeom>
          <a:solidFill>
            <a:srgbClr val="FFFFFF"/>
          </a:solidFill>
        </p:spPr>
      </p:sp>
      <p:sp>
        <p:nvSpPr>
          <p:cNvPr id="18" name="Shape 13"/>
          <p:cNvSpPr/>
          <p:nvPr/>
        </p:nvSpPr>
        <p:spPr>
          <a:xfrm>
            <a:off x="674251" y="5949791"/>
            <a:ext cx="7795498" cy="91440"/>
          </a:xfrm>
          <a:prstGeom prst="roundRect">
            <a:avLst>
              <a:gd name="adj" fmla="val 189639"/>
            </a:avLst>
          </a:prstGeom>
          <a:solidFill>
            <a:srgbClr val="84C1FA"/>
          </a:solidFill>
        </p:spPr>
      </p:sp>
      <p:sp>
        <p:nvSpPr>
          <p:cNvPr id="19" name="Shape 14"/>
          <p:cNvSpPr/>
          <p:nvPr/>
        </p:nvSpPr>
        <p:spPr>
          <a:xfrm>
            <a:off x="4283035" y="5683687"/>
            <a:ext cx="577929" cy="577929"/>
          </a:xfrm>
          <a:prstGeom prst="roundRect">
            <a:avLst>
              <a:gd name="adj" fmla="val 158220"/>
            </a:avLst>
          </a:prstGeom>
          <a:solidFill>
            <a:srgbClr val="84C1FA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390" y="5857042"/>
            <a:ext cx="231100" cy="2311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89754" y="6454259"/>
            <a:ext cx="2408396" cy="300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Сітка MGRS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889754" y="6870740"/>
            <a:ext cx="7364492" cy="616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Військова референцна система координат (MGRS) використовується для точного позиціювання у військових та деяких цивільних цілях.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4988"/>
            <a:ext cx="1188612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Сучасні технології у топографії і картографії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1739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Швидкий розвиток технологій трансформує підходи до збору та обробки геопросторових даних.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35448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432465"/>
            <a:ext cx="342947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Дистанційне зондування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22883"/>
            <a:ext cx="415861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Наземні, аерофотозйомка, космічні знімки та лазерне сканування (LiDAR) для детального моделювання рельєфу.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35448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432465"/>
            <a:ext cx="286893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Супутникові системи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922883"/>
            <a:ext cx="41586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Використання GPS, ГЛОНАСС, Galileo, BeiDou для високоточного позиціювання та навігації.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35448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43246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Цифрові карти та ГІС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922883"/>
            <a:ext cx="41586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Новий рівень аналізу та візуалізації даних, що дозволяє створювати інтерактивні моделі та прогнози.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723" y="503039"/>
            <a:ext cx="7864554" cy="1142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Практичне застосування топографії і картографії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9723" y="1919407"/>
            <a:ext cx="7864554" cy="584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Значення цих наук виходить далеко за межі академічних кіл, впливаючи на повсякденне життя та безпеку.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303" y="2715578"/>
            <a:ext cx="274082" cy="2740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33726" y="2709863"/>
            <a:ext cx="2793921" cy="285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Інженерне проектування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33726" y="3105031"/>
            <a:ext cx="7270552" cy="584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Проектування та будівництво доріг, мостів, будівель, трубопроводів та інших інженерних споруд.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303" y="4061103"/>
            <a:ext cx="274082" cy="2740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33726" y="4055388"/>
            <a:ext cx="2703790" cy="285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Екологічний моніторинг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233726" y="4450556"/>
            <a:ext cx="7270552" cy="584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Оцінка стану природних ресурсів, моніторинг змін ландшафту та управління природоохоронними територіями.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303" y="5406628"/>
            <a:ext cx="274082" cy="2740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33726" y="5400913"/>
            <a:ext cx="2484834" cy="285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Військове планування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233726" y="5796082"/>
            <a:ext cx="7270552" cy="584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Забезпечення військових операцій, орієнтування на місцевості, розвідка та навігація.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303" y="6752153"/>
            <a:ext cx="274082" cy="2740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33726" y="6746438"/>
            <a:ext cx="2284690" cy="285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Державні карти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233726" y="7141607"/>
            <a:ext cx="7270552" cy="584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Оновлення та створення державних топографічних карт для забезпечення національної безпеки та розвитку інфраструктури.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4615</Words>
  <Application>WPS Presentation</Application>
  <PresentationFormat>On-screen Show (16:9)</PresentationFormat>
  <Paragraphs>134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9" baseType="lpstr">
      <vt:lpstr>Arial</vt:lpstr>
      <vt:lpstr>SimSun</vt:lpstr>
      <vt:lpstr>Wingdings</vt:lpstr>
      <vt:lpstr>Instrument Sans Semi Bold</vt:lpstr>
      <vt:lpstr>Instrument Sans Semi Bold</vt:lpstr>
      <vt:lpstr>Instrument Sans Semi Bold</vt:lpstr>
      <vt:lpstr>Instrument Sans Medium</vt:lpstr>
      <vt:lpstr>Instrument Sans Medium</vt:lpstr>
      <vt:lpstr>Instrument Sans Medium</vt:lpstr>
      <vt:lpstr>Instrument Sans Light</vt:lpstr>
      <vt:lpstr>Segoe Print</vt:lpstr>
      <vt:lpstr>Instrument Sans Light</vt:lpstr>
      <vt:lpstr>Instrument Sans Light</vt:lpstr>
      <vt:lpstr>Calibri</vt:lpstr>
      <vt:lpstr>Microsoft YaHei</vt:lpstr>
      <vt:lpstr>Arial Unicode MS</vt:lpstr>
      <vt:lpstr>MingLiU-ExtB</vt:lpstr>
      <vt:lpstr>20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Kvazar</cp:lastModifiedBy>
  <cp:revision>2</cp:revision>
  <dcterms:created xsi:type="dcterms:W3CDTF">2025-12-11T20:36:00Z</dcterms:created>
  <dcterms:modified xsi:type="dcterms:W3CDTF">2025-12-11T20:38:26Z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2CCF3251BF174F0796D1174FE508D738_12</vt:lpwstr>
  </property>
  <property fmtid="{D5CDD505-2E9C-101B-9397-08002B2CF9AE}" pid="3" name="KSOProductBuildVer">
    <vt:lpwstr>1033-12.2.0.23155</vt:lpwstr>
  </property>
</Properties>
</file>